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20"/>
  </p:sldMasterIdLst>
  <p:notesMasterIdLst>
    <p:notesMasterId r:id="rId37"/>
  </p:notesMasterIdLst>
  <p:handoutMasterIdLst>
    <p:handoutMasterId r:id="rId38"/>
  </p:handoutMasterIdLst>
  <p:sldIdLst>
    <p:sldId id="284" r:id="rId21"/>
    <p:sldId id="331" r:id="rId22"/>
    <p:sldId id="334" r:id="rId23"/>
    <p:sldId id="332" r:id="rId24"/>
    <p:sldId id="341" r:id="rId25"/>
    <p:sldId id="342" r:id="rId26"/>
    <p:sldId id="330" r:id="rId27"/>
    <p:sldId id="328" r:id="rId28"/>
    <p:sldId id="335" r:id="rId29"/>
    <p:sldId id="336" r:id="rId30"/>
    <p:sldId id="343" r:id="rId31"/>
    <p:sldId id="337" r:id="rId32"/>
    <p:sldId id="338" r:id="rId33"/>
    <p:sldId id="329" r:id="rId34"/>
    <p:sldId id="333" r:id="rId35"/>
    <p:sldId id="317" r:id="rId36"/>
  </p:sldIdLst>
  <p:sldSz cx="12198350" cy="6858000"/>
  <p:notesSz cx="6797675" cy="9926638"/>
  <p:custDataLst>
    <p:custData r:id="rId10"/>
    <p:tags r:id="rId3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3" orient="horz" pos="2069">
          <p15:clr>
            <a:srgbClr val="A4A3A4"/>
          </p15:clr>
        </p15:guide>
        <p15:guide id="14" orient="horz" pos="3634">
          <p15:clr>
            <a:srgbClr val="A4A3A4"/>
          </p15:clr>
        </p15:guide>
        <p15:guide id="15" pos="4432">
          <p15:clr>
            <a:srgbClr val="A4A3A4"/>
          </p15:clr>
        </p15:guide>
        <p15:guide id="16" pos="4522">
          <p15:clr>
            <a:srgbClr val="A4A3A4"/>
          </p15:clr>
        </p15:guide>
        <p15:guide id="17" pos="2844">
          <p15:clr>
            <a:srgbClr val="A4A3A4"/>
          </p15:clr>
        </p15:guide>
        <p15:guide id="18" pos="2935">
          <p15:clr>
            <a:srgbClr val="A4A3A4"/>
          </p15:clr>
        </p15:guide>
        <p15:guide id="19" pos="4840">
          <p15:clr>
            <a:srgbClr val="A4A3A4"/>
          </p15:clr>
        </p15:guide>
        <p15:guide id="20" pos="4749">
          <p15:clr>
            <a:srgbClr val="A4A3A4"/>
          </p15:clr>
        </p15:guide>
        <p15:guide id="21" pos="6382">
          <p15:clr>
            <a:srgbClr val="A4A3A4"/>
          </p15:clr>
        </p15:guide>
        <p15:guide id="22" pos="2663">
          <p15:clr>
            <a:srgbClr val="A4A3A4"/>
          </p15:clr>
        </p15:guide>
        <p15:guide id="23" pos="2753">
          <p15:clr>
            <a:srgbClr val="A4A3A4"/>
          </p15:clr>
        </p15:guide>
        <p15:guide id="24" pos="5021">
          <p15:clr>
            <a:srgbClr val="A4A3A4"/>
          </p15:clr>
        </p15:guide>
        <p15:guide id="25" pos="5112">
          <p15:clr>
            <a:srgbClr val="A4A3A4"/>
          </p15:clr>
        </p15:guide>
        <p15:guide id="26" pos="4931">
          <p15:clr>
            <a:srgbClr val="A4A3A4"/>
          </p15:clr>
        </p15:guide>
        <p15:guide id="27" pos="3751">
          <p15:clr>
            <a:srgbClr val="A4A3A4"/>
          </p15:clr>
        </p15:guide>
        <p15:guide id="28" orient="horz" pos="210" userDrawn="1">
          <p15:clr>
            <a:srgbClr val="A4A3A4"/>
          </p15:clr>
        </p15:guide>
        <p15:guide id="29" orient="horz" pos="3906">
          <p15:clr>
            <a:srgbClr val="A4A3A4"/>
          </p15:clr>
        </p15:guide>
        <p15:guide id="30" orient="horz" pos="2364">
          <p15:clr>
            <a:srgbClr val="A4A3A4"/>
          </p15:clr>
        </p15:guide>
        <p15:guide id="31" orient="horz" pos="913">
          <p15:clr>
            <a:srgbClr val="A4A3A4"/>
          </p15:clr>
        </p15:guide>
        <p15:guide id="32" orient="horz" pos="662" userDrawn="1">
          <p15:clr>
            <a:srgbClr val="A4A3A4"/>
          </p15:clr>
        </p15:guide>
        <p15:guide id="33" orient="horz" pos="2455">
          <p15:clr>
            <a:srgbClr val="A4A3A4"/>
          </p15:clr>
        </p15:guide>
        <p15:guide id="34" orient="horz" pos="20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A5E1E1"/>
    <a:srgbClr val="BECDD7"/>
    <a:srgbClr val="78CDCD"/>
    <a:srgbClr val="00737D"/>
    <a:srgbClr val="005F87"/>
    <a:srgbClr val="7DD2E6"/>
    <a:srgbClr val="FFFFFF"/>
    <a:srgbClr val="2387AA"/>
    <a:srgbClr val="329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035" autoAdjust="0"/>
  </p:normalViewPr>
  <p:slideViewPr>
    <p:cSldViewPr snapToObjects="1" showGuides="1">
      <p:cViewPr varScale="1">
        <p:scale>
          <a:sx n="103" d="100"/>
          <a:sy n="103" d="100"/>
        </p:scale>
        <p:origin x="450" y="114"/>
      </p:cViewPr>
      <p:guideLst>
        <p:guide pos="395"/>
        <p:guide pos="3842"/>
        <p:guide pos="3933"/>
        <p:guide pos="7380"/>
        <p:guide pos="5566"/>
        <p:guide orient="horz" pos="2069"/>
        <p:guide orient="horz" pos="3634"/>
        <p:guide pos="4432"/>
        <p:guide pos="4522"/>
        <p:guide pos="2844"/>
        <p:guide pos="2935"/>
        <p:guide pos="4840"/>
        <p:guide pos="4749"/>
        <p:guide pos="6382"/>
        <p:guide pos="2663"/>
        <p:guide pos="2753"/>
        <p:guide pos="5021"/>
        <p:guide pos="5112"/>
        <p:guide pos="4931"/>
        <p:guide pos="3751"/>
        <p:guide orient="horz" pos="210"/>
        <p:guide orient="horz" pos="3906"/>
        <p:guide orient="horz" pos="2364"/>
        <p:guide orient="horz" pos="913"/>
        <p:guide orient="horz" pos="662"/>
        <p:guide orient="horz" pos="2455"/>
        <p:guide orient="horz" pos="2001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3330" y="-120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8" y="0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2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8" y="9390812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0"/>
            <a:ext cx="311002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14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7699"/>
            <a:ext cx="6341659" cy="4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2"/>
            <a:ext cx="311154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0812"/>
            <a:ext cx="311002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customXml" Target="../../customXml/item14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customXml" Target="../../customXml/item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customXml" Target="../../customXml/item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-775" y="3171"/>
            <a:ext cx="12198350" cy="6858000"/>
          </a:xfrm>
          <a:solidFill>
            <a:srgbClr val="BECDD7"/>
          </a:solidFill>
          <a:ln>
            <a:noFill/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rgbClr val="788791"/>
                </a:solidFill>
              </a:defRPr>
            </a:lvl1pPr>
          </a:lstStyle>
          <a:p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  <a:p>
            <a:endParaRPr lang="de-CH" dirty="0"/>
          </a:p>
        </p:txBody>
      </p:sp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290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Logo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555750" y="324000"/>
            <a:ext cx="2160000" cy="914400"/>
          </a:xfr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noFill/>
          </a:ln>
        </p:spPr>
        <p:txBody>
          <a:bodyPr wrap="none" anchor="t"/>
          <a:lstStyle>
            <a:lvl1pPr algn="l">
              <a:defRPr sz="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z="100" dirty="0"/>
              <a:t> </a:t>
            </a:r>
            <a:endParaRPr lang="de-CH" dirty="0"/>
          </a:p>
        </p:txBody>
      </p:sp>
      <p:sp>
        <p:nvSpPr>
          <p:cNvPr id="31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4" y="5877308"/>
            <a:ext cx="6479999" cy="324000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16000" rIns="1332000" anchor="ctr" anchorCtr="0"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de-CH" noProof="0" dirty="0"/>
              <a:t>Bitte Schutzvermerk einfügen</a:t>
            </a:r>
          </a:p>
        </p:txBody>
      </p:sp>
      <p:sp>
        <p:nvSpPr>
          <p:cNvPr id="34" name="URL"/>
          <p:cNvSpPr>
            <a:spLocks noGrp="1"/>
          </p:cNvSpPr>
          <p:nvPr>
            <p:ph type="body" sz="quarter" idx="17" hasCustomPrompt="1"/>
          </p:nvPr>
        </p:nvSpPr>
        <p:spPr>
          <a:xfrm>
            <a:off x="4227514" y="5876080"/>
            <a:ext cx="2879550" cy="324000"/>
          </a:xfrm>
        </p:spPr>
        <p:txBody>
          <a:bodyPr wrap="none" rIns="216000" anchor="ctr" anchorCtr="0"/>
          <a:lstStyle>
            <a:lvl1pPr algn="r">
              <a:defRPr sz="1000" b="1"/>
            </a:lvl1pPr>
          </a:lstStyle>
          <a:p>
            <a:pPr lvl="0"/>
            <a:r>
              <a:rPr lang="de-CH" noProof="0" dirty="0"/>
              <a:t>Bitte URL einfügen</a:t>
            </a:r>
          </a:p>
        </p:txBody>
      </p:sp>
    </p:spTree>
    <p:extLst>
      <p:ext uri="{BB962C8B-B14F-4D97-AF65-F5344CB8AC3E}">
        <p14:creationId xmlns:p14="http://schemas.microsoft.com/office/powerpoint/2010/main" val="476660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9389"/>
            <a:ext cx="12204000" cy="4751386"/>
          </a:xfrm>
        </p:spPr>
        <p:txBody>
          <a:bodyPr tIns="1800000"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6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49388"/>
            <a:ext cx="12204000" cy="5415266"/>
          </a:xfrm>
          <a:noFill/>
        </p:spPr>
        <p:txBody>
          <a:bodyPr tIns="1800000"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1600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7195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49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" name="cdtText Box 133 Id1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noProof="0">
                <a:solidFill>
                  <a:srgbClr val="FFFFFF"/>
                </a:solidFill>
              </a:rPr>
              <a:t>Unrestricted © Siemens Schweiz AG 2017</a:t>
            </a:r>
            <a:endParaRPr lang="de-DE" sz="1000" b="1" noProof="0" dirty="0">
              <a:solidFill>
                <a:srgbClr val="FFFFFF"/>
              </a:solidFill>
            </a:endParaRPr>
          </a:p>
        </p:txBody>
      </p:sp>
      <p:sp>
        <p:nvSpPr>
          <p:cNvPr id="9" name="cdtTextBox 12 Id17"/>
          <p:cNvSpPr txBox="1"/>
          <p:nvPr userDrawn="1"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>
                <a:solidFill>
                  <a:srgbClr val="FFFFFF"/>
                </a:solidFill>
              </a:rPr>
              <a:t>xx.xx.2017</a:t>
            </a:r>
            <a:endParaRPr lang="de-DE" sz="1000" noProof="0" dirty="0">
              <a:solidFill>
                <a:srgbClr val="FFFFFF"/>
              </a:solidFill>
            </a:endParaRPr>
          </a:p>
        </p:txBody>
      </p:sp>
      <p:sp>
        <p:nvSpPr>
          <p:cNvPr id="10" name="cdtTextBox 11 Id18"/>
          <p:cNvSpPr txBox="1"/>
          <p:nvPr userDrawn="1"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FFFFFF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FFFFFF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>
              <a:solidFill>
                <a:srgbClr val="FFFFFF"/>
              </a:solidFill>
            </a:endParaRPr>
          </a:p>
        </p:txBody>
      </p:sp>
      <p:sp>
        <p:nvSpPr>
          <p:cNvPr id="11" name="cdtTextBox 13 Id19"/>
          <p:cNvSpPr txBox="1"/>
          <p:nvPr userDrawn="1"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>
                <a:solidFill>
                  <a:srgbClr val="FFFFFF"/>
                </a:solidFill>
              </a:rPr>
              <a:t>Präsentator / Abteilung</a:t>
            </a:r>
            <a:endParaRPr lang="de-DE" sz="10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0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Box 133 Id1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noProof="0">
                <a:solidFill>
                  <a:srgbClr val="FFFFFF"/>
                </a:solidFill>
              </a:rPr>
              <a:t>Unrestricted © Siemens Schweiz AG 2017</a:t>
            </a:r>
            <a:endParaRPr lang="de-DE" sz="1000" b="1" noProof="0" dirty="0">
              <a:solidFill>
                <a:srgbClr val="FFFFFF"/>
              </a:solidFill>
            </a:endParaRPr>
          </a:p>
        </p:txBody>
      </p:sp>
      <p:sp>
        <p:nvSpPr>
          <p:cNvPr id="5" name="cdtTextBox 12 Id17"/>
          <p:cNvSpPr txBox="1"/>
          <p:nvPr userDrawn="1"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>
                <a:solidFill>
                  <a:srgbClr val="FFFFFF"/>
                </a:solidFill>
              </a:rPr>
              <a:t>xx.xx.2017</a:t>
            </a:r>
            <a:endParaRPr lang="de-DE" sz="1000" noProof="0" dirty="0">
              <a:solidFill>
                <a:srgbClr val="FFFFFF"/>
              </a:solidFill>
            </a:endParaRPr>
          </a:p>
        </p:txBody>
      </p:sp>
      <p:sp>
        <p:nvSpPr>
          <p:cNvPr id="6" name="cdtTextBox 11 Id18"/>
          <p:cNvSpPr txBox="1"/>
          <p:nvPr userDrawn="1"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FFFFFF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FFFFFF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>
              <a:solidFill>
                <a:srgbClr val="FFFFFF"/>
              </a:solidFill>
            </a:endParaRPr>
          </a:p>
        </p:txBody>
      </p:sp>
      <p:sp>
        <p:nvSpPr>
          <p:cNvPr id="7" name="cdtTextBox 13 Id19"/>
          <p:cNvSpPr txBox="1"/>
          <p:nvPr userDrawn="1"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>
                <a:solidFill>
                  <a:srgbClr val="FFFFFF"/>
                </a:solidFill>
              </a:rPr>
              <a:t>Präsentator / Abteilung</a:t>
            </a:r>
            <a:endParaRPr lang="de-DE" sz="10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9389"/>
            <a:ext cx="8208962" cy="475138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 marL="179388" indent="-177800">
              <a:buFont typeface="Wingdings" panose="05000000000000000000" pitchFamily="2" charset="2"/>
              <a:buChar char="§"/>
              <a:defRPr baseline="0"/>
            </a:lvl2pPr>
            <a:lvl3pPr marL="358775" indent="-177800">
              <a:buFont typeface="Wingdings" panose="05000000000000000000" pitchFamily="2" charset="2"/>
              <a:buChar char="§"/>
              <a:defRPr baseline="0"/>
            </a:lvl3pPr>
            <a:lvl4pPr marL="538163" indent="-177800">
              <a:buFont typeface="Wingdings" panose="05000000000000000000" pitchFamily="2" charset="2"/>
              <a:buChar char="§"/>
              <a:defRPr baseline="0"/>
            </a:lvl4pPr>
            <a:lvl5pPr marL="717550" indent="-177800"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89127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9389"/>
            <a:ext cx="6768000" cy="4751386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 baseline="0"/>
            </a:lvl2pPr>
            <a:lvl3pPr marL="358775" indent="-177800">
              <a:buFont typeface="Wingdings" panose="05000000000000000000" pitchFamily="2" charset="2"/>
              <a:buChar char="§"/>
              <a:defRPr baseline="0"/>
            </a:lvl3pPr>
            <a:lvl4pPr marL="538163" indent="-177800">
              <a:buFont typeface="Wingdings" panose="05000000000000000000" pitchFamily="2" charset="2"/>
              <a:buChar char="§"/>
              <a:defRPr baseline="0"/>
            </a:lvl4pPr>
            <a:lvl5pPr marL="717550" indent="-177800"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30916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9389"/>
            <a:ext cx="5472112" cy="47513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baseline="0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baseline="0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9389"/>
            <a:ext cx="5472112" cy="47513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09990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9389"/>
            <a:ext cx="5472112" cy="47513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9388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97052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7650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9389"/>
            <a:ext cx="5904000" cy="4751386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36812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97052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558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rgbClr val="BEC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290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4" y="5877308"/>
            <a:ext cx="6479999" cy="324000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16000" rIns="1332000" anchor="ctr" anchorCtr="0"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de-CH" noProof="0" dirty="0"/>
              <a:t>Bitte Schutzvermerk einfügen</a:t>
            </a:r>
          </a:p>
        </p:txBody>
      </p:sp>
      <p:sp>
        <p:nvSpPr>
          <p:cNvPr id="33" name="URL"/>
          <p:cNvSpPr>
            <a:spLocks noGrp="1"/>
          </p:cNvSpPr>
          <p:nvPr>
            <p:ph type="body" sz="quarter" idx="17" hasCustomPrompt="1"/>
          </p:nvPr>
        </p:nvSpPr>
        <p:spPr>
          <a:xfrm>
            <a:off x="4227514" y="5876080"/>
            <a:ext cx="2879550" cy="324000"/>
          </a:xfrm>
        </p:spPr>
        <p:txBody>
          <a:bodyPr wrap="none" rIns="216000" anchor="ctr" anchorCtr="0"/>
          <a:lstStyle>
            <a:lvl1pPr algn="r">
              <a:defRPr sz="1000" b="1"/>
            </a:lvl1pPr>
          </a:lstStyle>
          <a:p>
            <a:pPr lvl="0"/>
            <a:r>
              <a:rPr lang="de-CH" noProof="0" dirty="0"/>
              <a:t>Bitte URL einfügen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5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4767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8779"/>
            <a:ext cx="8208962" cy="2304000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/>
            </a:lvl2pPr>
            <a:lvl3pPr marL="358775" indent="-177800">
              <a:buFont typeface="Wingdings" panose="05000000000000000000" pitchFamily="2" charset="2"/>
              <a:buChar char="§"/>
              <a:defRPr/>
            </a:lvl3pPr>
            <a:lvl4pPr marL="538163" indent="-177800">
              <a:buFont typeface="Wingdings" panose="05000000000000000000" pitchFamily="2" charset="2"/>
              <a:buChar char="§"/>
              <a:defRPr/>
            </a:lvl4pPr>
            <a:lvl5pPr marL="717550" indent="-1778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97052"/>
            <a:ext cx="8208962" cy="2304000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/>
            </a:lvl2pPr>
            <a:lvl3pPr marL="358775" indent="-177800">
              <a:buFont typeface="Wingdings" panose="05000000000000000000" pitchFamily="2" charset="2"/>
              <a:buChar char="§"/>
              <a:defRPr/>
            </a:lvl3pPr>
            <a:lvl4pPr marL="538163" indent="-177800">
              <a:buFont typeface="Wingdings" panose="05000000000000000000" pitchFamily="2" charset="2"/>
              <a:buChar char="§"/>
              <a:defRPr/>
            </a:lvl4pPr>
            <a:lvl5pPr marL="717550" indent="-1778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73797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9389"/>
            <a:ext cx="3600450" cy="4751386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/>
            </a:lvl2pPr>
            <a:lvl3pPr marL="358775" indent="-177800">
              <a:buFont typeface="Wingdings" panose="05000000000000000000" pitchFamily="2" charset="2"/>
              <a:buChar char="§"/>
              <a:defRPr/>
            </a:lvl3pPr>
            <a:lvl4pPr marL="538163" indent="-177800">
              <a:buFont typeface="Wingdings" panose="05000000000000000000" pitchFamily="2" charset="2"/>
              <a:buChar char="§"/>
              <a:defRPr/>
            </a:lvl4pPr>
            <a:lvl5pPr marL="717550" indent="-1778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9389"/>
            <a:ext cx="3600000" cy="4751385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/>
            </a:lvl2pPr>
            <a:lvl3pPr marL="358775" indent="-177800">
              <a:buFont typeface="Wingdings" panose="05000000000000000000" pitchFamily="2" charset="2"/>
              <a:buChar char="§"/>
              <a:defRPr/>
            </a:lvl3pPr>
            <a:lvl4pPr marL="538163" indent="-177800">
              <a:buFont typeface="Wingdings" panose="05000000000000000000" pitchFamily="2" charset="2"/>
              <a:buChar char="§"/>
              <a:defRPr/>
            </a:lvl4pPr>
            <a:lvl5pPr marL="717550" indent="-1778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9389"/>
            <a:ext cx="3600000" cy="4751386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/>
            </a:lvl2pPr>
            <a:lvl3pPr marL="358775" indent="-177800">
              <a:buFont typeface="Wingdings" panose="05000000000000000000" pitchFamily="2" charset="2"/>
              <a:buChar char="§"/>
              <a:defRPr/>
            </a:lvl3pPr>
            <a:lvl4pPr marL="538163" indent="-177800">
              <a:buFont typeface="Wingdings" panose="05000000000000000000" pitchFamily="2" charset="2"/>
              <a:buChar char="§"/>
              <a:defRPr/>
            </a:lvl4pPr>
            <a:lvl5pPr marL="717550" indent="-1778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27534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4878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4878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97052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90181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grpSp>
        <p:nvGrpSpPr>
          <p:cNvPr id="9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40443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9389"/>
            <a:ext cx="7539354" cy="475138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9389"/>
            <a:ext cx="4514400" cy="4751386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980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4290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grpSp>
        <p:nvGrpSpPr>
          <p:cNvPr id="107" name="Gruppieren 10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108" name="Gerade Verbindung 10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 userDrawn="1"/>
          </p:nvCxnSpPr>
          <p:spPr bwMode="auto">
            <a:xfrm rot="5400000">
              <a:off x="123228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 userDrawn="1"/>
          </p:nvCxnSpPr>
          <p:spPr bwMode="auto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 userDrawn="1"/>
          </p:nvCxnSpPr>
          <p:spPr bwMode="auto">
            <a:xfrm rot="5400000">
              <a:off x="123228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117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 userDrawn="1"/>
          </p:nvCxnSpPr>
          <p:spPr bwMode="auto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 userDrawn="1"/>
          </p:nvCxnSpPr>
          <p:spPr bwMode="auto">
            <a:xfrm rot="5400000">
              <a:off x="-1260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 userDrawn="1"/>
          </p:nvCxnSpPr>
          <p:spPr bwMode="auto">
            <a:xfrm rot="5400000">
              <a:off x="-1260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4" y="5877308"/>
            <a:ext cx="6479999" cy="324000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16000" rIns="1332000" anchor="ctr" anchorCtr="0"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de-CH" noProof="0" dirty="0"/>
              <a:t>Bitte Schutzvermerk einfügen</a:t>
            </a:r>
          </a:p>
        </p:txBody>
      </p:sp>
      <p:sp>
        <p:nvSpPr>
          <p:cNvPr id="32" name="URL"/>
          <p:cNvSpPr>
            <a:spLocks noGrp="1"/>
          </p:cNvSpPr>
          <p:nvPr>
            <p:ph type="body" sz="quarter" idx="17" hasCustomPrompt="1"/>
          </p:nvPr>
        </p:nvSpPr>
        <p:spPr>
          <a:xfrm>
            <a:off x="4227514" y="5876080"/>
            <a:ext cx="2879550" cy="324000"/>
          </a:xfrm>
        </p:spPr>
        <p:txBody>
          <a:bodyPr wrap="none" rIns="216000" anchor="ctr" anchorCtr="0"/>
          <a:lstStyle>
            <a:lvl1pPr algn="r">
              <a:defRPr sz="1000" b="1"/>
            </a:lvl1pPr>
          </a:lstStyle>
          <a:p>
            <a:pPr lvl="0"/>
            <a:r>
              <a:rPr lang="de-CH" noProof="0" dirty="0"/>
              <a:t>Bitte URL einfügen</a:t>
            </a:r>
          </a:p>
        </p:txBody>
      </p:sp>
      <p:grpSp>
        <p:nvGrpSpPr>
          <p:cNvPr id="33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465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8780"/>
            <a:ext cx="4514400" cy="4751994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cdtTextplatzhalter 12 Id5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5" y="1439999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</p:spTree>
    <p:extLst>
      <p:ext uri="{BB962C8B-B14F-4D97-AF65-F5344CB8AC3E}">
        <p14:creationId xmlns:p14="http://schemas.microsoft.com/office/powerpoint/2010/main" val="132147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8780"/>
            <a:ext cx="3887914" cy="4751995"/>
          </a:xfrm>
        </p:spPr>
        <p:txBody>
          <a:bodyPr/>
          <a:lstStyle>
            <a:lvl2pPr marL="179388" indent="-177800">
              <a:buFont typeface="Wingdings" panose="05000000000000000000" pitchFamily="2" charset="2"/>
              <a:buChar char="§"/>
              <a:defRPr baseline="0"/>
            </a:lvl2pPr>
            <a:lvl3pPr marL="358775" indent="-177800">
              <a:buFont typeface="Wingdings" panose="05000000000000000000" pitchFamily="2" charset="2"/>
              <a:buChar char="§"/>
              <a:defRPr baseline="0"/>
            </a:lvl3pPr>
            <a:lvl4pPr marL="538163" indent="-177800">
              <a:buFont typeface="Wingdings" panose="05000000000000000000" pitchFamily="2" charset="2"/>
              <a:buChar char="§"/>
              <a:defRPr baseline="0"/>
            </a:lvl4pPr>
            <a:lvl5pPr marL="717550" indent="-177800">
              <a:buFont typeface="Wingdings" panose="05000000000000000000" pitchFamily="2" charset="2"/>
              <a:buChar char="§"/>
              <a:defRPr baseline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39999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3771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8350" cy="6858000"/>
          </a:xfrm>
          <a:solidFill>
            <a:srgbClr val="BECDD7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de-CH" dirty="0">
                <a:solidFill>
                  <a:srgbClr val="78879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</p:txBody>
      </p:sp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7308"/>
            <a:ext cx="6480000" cy="2304000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82" name="Gruppieren 8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Logo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555750" y="324000"/>
            <a:ext cx="2160000" cy="914400"/>
          </a:xfr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noFill/>
          </a:ln>
        </p:spPr>
        <p:txBody>
          <a:bodyPr wrap="none" anchor="t"/>
          <a:lstStyle>
            <a:lvl1pPr algn="l">
              <a:defRPr sz="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z="100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113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04000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0" name="Gruppieren 79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1" name="Gerade Verbindung 80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38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04000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5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616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0218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9" Type="http://schemas.openxmlformats.org/officeDocument/2006/relationships/tags" Target="../tags/tag15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47" Type="http://schemas.openxmlformats.org/officeDocument/2006/relationships/tags" Target="../tags/tag23.xml"/><Relationship Id="rId50" Type="http://schemas.openxmlformats.org/officeDocument/2006/relationships/tags" Target="../tags/tag26.xml"/><Relationship Id="rId55" Type="http://schemas.openxmlformats.org/officeDocument/2006/relationships/tags" Target="../tags/tag3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41" Type="http://schemas.openxmlformats.org/officeDocument/2006/relationships/tags" Target="../tags/tag17.xml"/><Relationship Id="rId54" Type="http://schemas.openxmlformats.org/officeDocument/2006/relationships/tags" Target="../tags/tag3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tags" Target="../tags/tag21.xml"/><Relationship Id="rId53" Type="http://schemas.openxmlformats.org/officeDocument/2006/relationships/tags" Target="../tags/tag2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36" Type="http://schemas.openxmlformats.org/officeDocument/2006/relationships/tags" Target="../tags/tag12.xml"/><Relationship Id="rId49" Type="http://schemas.openxmlformats.org/officeDocument/2006/relationships/tags" Target="../tags/tag25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7.xml"/><Relationship Id="rId44" Type="http://schemas.openxmlformats.org/officeDocument/2006/relationships/tags" Target="../tags/tag20.xml"/><Relationship Id="rId52" Type="http://schemas.openxmlformats.org/officeDocument/2006/relationships/tags" Target="../tags/tag2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tags" Target="../tags/tag11.xml"/><Relationship Id="rId43" Type="http://schemas.openxmlformats.org/officeDocument/2006/relationships/tags" Target="../tags/tag19.xml"/><Relationship Id="rId48" Type="http://schemas.openxmlformats.org/officeDocument/2006/relationships/tags" Target="../tags/tag24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7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Объект 66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56" imgW="270" imgH="270" progId="TCLayout.ActiveDocument.1">
                  <p:embed/>
                </p:oleObj>
              </mc:Choice>
              <mc:Fallback>
                <p:oleObj name="think-cell Slide" r:id="rId56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8"/>
            </p:custDataLst>
          </p:nvPr>
        </p:nvSpPr>
        <p:spPr bwMode="auto">
          <a:xfrm>
            <a:off x="627063" y="1448780"/>
            <a:ext cx="8208962" cy="46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034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noProof="0">
                <a:solidFill>
                  <a:srgbClr val="879BAA"/>
                </a:solidFill>
              </a:rPr>
              <a:t>Unrestricted © Siemens Schweiz AG 2017</a:t>
            </a:r>
            <a:endParaRPr lang="de-DE" sz="1000" b="1" noProof="0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>
            <p:custDataLst>
              <p:tags r:id="rId5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30</a:t>
            </a:r>
            <a:r>
              <a:rPr lang="de-DE" sz="1000" noProof="0" dirty="0">
                <a:solidFill>
                  <a:srgbClr val="000000"/>
                </a:solidFill>
              </a:rPr>
              <a:t>.0</a:t>
            </a:r>
            <a:r>
              <a:rPr lang="en-US" sz="1000" noProof="0" dirty="0">
                <a:solidFill>
                  <a:srgbClr val="000000"/>
                </a:solidFill>
              </a:rPr>
              <a:t>4</a:t>
            </a:r>
            <a:r>
              <a:rPr lang="de-DE" sz="1000" noProof="0" dirty="0">
                <a:solidFill>
                  <a:srgbClr val="000000"/>
                </a:solidFill>
              </a:rPr>
              <a:t>.201</a:t>
            </a:r>
            <a:r>
              <a:rPr lang="en-US" sz="1000" noProof="0" dirty="0">
                <a:solidFill>
                  <a:srgbClr val="000000"/>
                </a:solidFill>
              </a:rPr>
              <a:t>9</a:t>
            </a:r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5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55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BT Russia</a:t>
            </a:r>
          </a:p>
        </p:txBody>
      </p:sp>
    </p:spTree>
    <p:extLst>
      <p:ext uri="{BB962C8B-B14F-4D97-AF65-F5344CB8AC3E}">
        <p14:creationId xmlns:p14="http://schemas.microsoft.com/office/powerpoint/2010/main" val="20985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702" r:id="rId3"/>
    <p:sldLayoutId id="2147483677" r:id="rId4"/>
    <p:sldLayoutId id="2147483678" r:id="rId5"/>
    <p:sldLayoutId id="2147483703" r:id="rId6"/>
    <p:sldLayoutId id="2147483704" r:id="rId7"/>
    <p:sldLayoutId id="2147483705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700" r:id="rId2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96.xml"/><Relationship Id="rId7" Type="http://schemas.openxmlformats.org/officeDocument/2006/relationships/image" Target="../media/image14.png"/><Relationship Id="rId2" Type="http://schemas.openxmlformats.org/officeDocument/2006/relationships/tags" Target="../tags/tag9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8.xml"/><Relationship Id="rId7" Type="http://schemas.openxmlformats.org/officeDocument/2006/relationships/image" Target="../media/image18.png"/><Relationship Id="rId2" Type="http://schemas.openxmlformats.org/officeDocument/2006/relationships/tags" Target="../tags/tag9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0.xml"/><Relationship Id="rId7" Type="http://schemas.openxmlformats.org/officeDocument/2006/relationships/image" Target="../media/image20.png"/><Relationship Id="rId2" Type="http://schemas.openxmlformats.org/officeDocument/2006/relationships/tags" Target="../tags/tag9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4.xml"/><Relationship Id="rId7" Type="http://schemas.openxmlformats.org/officeDocument/2006/relationships/image" Target="../media/image23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06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hyperlink" Target="mailto:alexander.bondarkov@siemens.com" TargetMode="Externa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28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1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10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09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0.xml"/><Relationship Id="rId7" Type="http://schemas.openxmlformats.org/officeDocument/2006/relationships/image" Target="../media/image5.png"/><Relationship Id="rId2" Type="http://schemas.openxmlformats.org/officeDocument/2006/relationships/tags" Target="../tags/tag7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4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6.xml"/><Relationship Id="rId7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8.xml"/><Relationship Id="rId7" Type="http://schemas.openxmlformats.org/officeDocument/2006/relationships/image" Target="../media/image11.png"/><Relationship Id="rId2" Type="http://schemas.openxmlformats.org/officeDocument/2006/relationships/tags" Target="../tags/tag8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2.png"/><Relationship Id="rId2" Type="http://schemas.openxmlformats.org/officeDocument/2006/relationships/tags" Target="../tags/tag8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3.png"/><Relationship Id="rId2" Type="http://schemas.openxmlformats.org/officeDocument/2006/relationships/tags" Target="../tags/tag9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Bild3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8100"/>
                    </a14:imgEffect>
                    <a14:imgEffect>
                      <a14:brightnessContrast bright="-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4867513"/>
            <a:ext cx="8424440" cy="1324651"/>
          </a:xfrm>
        </p:spPr>
        <p:txBody>
          <a:bodyPr/>
          <a:lstStyle/>
          <a:p>
            <a:r>
              <a:rPr lang="ru-RU" dirty="0" err="1"/>
              <a:t>Комбиклапаны</a:t>
            </a:r>
            <a:r>
              <a:rPr lang="ru-RU" dirty="0"/>
              <a:t> </a:t>
            </a:r>
            <a:r>
              <a:rPr lang="en-US" dirty="0" err="1"/>
              <a:t>Acvatix</a:t>
            </a:r>
            <a:br>
              <a:rPr lang="de-CH" dirty="0"/>
            </a:br>
            <a:endParaRPr lang="de-CH" sz="2200" b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410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7D2E5-2A80-44F6-907B-148616A43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1" y="1196751"/>
            <a:ext cx="3783984" cy="3087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03DE68-0868-453F-80E2-5DD3A7FA3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4781" y="1580526"/>
            <a:ext cx="7661018" cy="2784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474DB-B45C-473F-9752-A6EC504E2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07" y="4511486"/>
            <a:ext cx="7301684" cy="8617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AEAB71-EDD3-422A-BB8F-EEF76F03E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206" y="5373216"/>
            <a:ext cx="7301685" cy="8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0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088F6-6CD7-4BA4-BFEB-03F8D8F36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583" y="1939689"/>
            <a:ext cx="7883304" cy="12732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0B746-FED6-4F99-AA87-0A9832965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27" y="3937048"/>
            <a:ext cx="8907487" cy="9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5051D-B184-4DE2-85BB-D2AD9A784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35" y="1052736"/>
            <a:ext cx="3705225" cy="962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9D4ABD-6680-49DE-96C3-E62FE0419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607" y="2276872"/>
            <a:ext cx="10585176" cy="17347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A5A2E5-AEFC-4007-85E8-0D0115870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323" y="4011670"/>
            <a:ext cx="10729193" cy="10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70A6F3-E26A-4F99-A7C1-C16CFA7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86797"/>
              </p:ext>
            </p:extLst>
          </p:nvPr>
        </p:nvGraphicFramePr>
        <p:xfrm>
          <a:off x="627063" y="1556792"/>
          <a:ext cx="10440662" cy="3059956"/>
        </p:xfrm>
        <a:graphic>
          <a:graphicData uri="http://schemas.openxmlformats.org/drawingml/2006/table">
            <a:tbl>
              <a:tblPr/>
              <a:tblGrid>
                <a:gridCol w="1329316">
                  <a:extLst>
                    <a:ext uri="{9D8B030D-6E8A-4147-A177-3AD203B41FA5}">
                      <a16:colId xmlns:a16="http://schemas.microsoft.com/office/drawing/2014/main" val="1016650104"/>
                    </a:ext>
                  </a:extLst>
                </a:gridCol>
                <a:gridCol w="1301621">
                  <a:extLst>
                    <a:ext uri="{9D8B030D-6E8A-4147-A177-3AD203B41FA5}">
                      <a16:colId xmlns:a16="http://schemas.microsoft.com/office/drawing/2014/main" val="2457495777"/>
                    </a:ext>
                  </a:extLst>
                </a:gridCol>
                <a:gridCol w="1246234">
                  <a:extLst>
                    <a:ext uri="{9D8B030D-6E8A-4147-A177-3AD203B41FA5}">
                      <a16:colId xmlns:a16="http://schemas.microsoft.com/office/drawing/2014/main" val="2123374548"/>
                    </a:ext>
                  </a:extLst>
                </a:gridCol>
                <a:gridCol w="1412397">
                  <a:extLst>
                    <a:ext uri="{9D8B030D-6E8A-4147-A177-3AD203B41FA5}">
                      <a16:colId xmlns:a16="http://schemas.microsoft.com/office/drawing/2014/main" val="2182613206"/>
                    </a:ext>
                  </a:extLst>
                </a:gridCol>
                <a:gridCol w="664657">
                  <a:extLst>
                    <a:ext uri="{9D8B030D-6E8A-4147-A177-3AD203B41FA5}">
                      <a16:colId xmlns:a16="http://schemas.microsoft.com/office/drawing/2014/main" val="398989468"/>
                    </a:ext>
                  </a:extLst>
                </a:gridCol>
                <a:gridCol w="1030055">
                  <a:extLst>
                    <a:ext uri="{9D8B030D-6E8A-4147-A177-3AD203B41FA5}">
                      <a16:colId xmlns:a16="http://schemas.microsoft.com/office/drawing/2014/main" val="3536853475"/>
                    </a:ext>
                  </a:extLst>
                </a:gridCol>
                <a:gridCol w="603894">
                  <a:extLst>
                    <a:ext uri="{9D8B030D-6E8A-4147-A177-3AD203B41FA5}">
                      <a16:colId xmlns:a16="http://schemas.microsoft.com/office/drawing/2014/main" val="3644809107"/>
                    </a:ext>
                  </a:extLst>
                </a:gridCol>
                <a:gridCol w="664657">
                  <a:extLst>
                    <a:ext uri="{9D8B030D-6E8A-4147-A177-3AD203B41FA5}">
                      <a16:colId xmlns:a16="http://schemas.microsoft.com/office/drawing/2014/main" val="738794695"/>
                    </a:ext>
                  </a:extLst>
                </a:gridCol>
                <a:gridCol w="2187831">
                  <a:extLst>
                    <a:ext uri="{9D8B030D-6E8A-4147-A177-3AD203B41FA5}">
                      <a16:colId xmlns:a16="http://schemas.microsoft.com/office/drawing/2014/main" val="1860834963"/>
                    </a:ext>
                  </a:extLst>
                </a:gridCol>
              </a:tblGrid>
              <a:tr h="603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Клапан/Цена (Евро)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Привод/Цена (Евро)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Балансир/Цена (Евро)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Сборка (Евро)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Температура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dPmax (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кПа)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Доп. преимущества</a:t>
                      </a:r>
                    </a:p>
                  </a:txBody>
                  <a:tcPr marL="5444" marR="5444" marT="54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4924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1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VVG44.20-6.3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SAS61.3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Балансир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VALTEC)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78319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60058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2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VVP45.25-6.3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SSB61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Балансир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VALTEC)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22071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06141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3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VPP46.32F4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SSA61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Монтаж, балансировка, защита от колебаний давления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80779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44532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4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VAG61.15-6.3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GSD161.9A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Балансир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VALTEC)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Нулевая утечка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55835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4" marR="5444" marT="5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44" marR="5444" marT="5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1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69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r>
              <a:rPr lang="ru-RU" dirty="0"/>
              <a:t>2 линейки фланцевые и резьбовые</a:t>
            </a:r>
            <a:endParaRPr lang="de-CH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gray">
          <a:xfrm>
            <a:off x="19048" y="1151590"/>
            <a:ext cx="5905502" cy="3717570"/>
          </a:xfrm>
          <a:prstGeom prst="rect">
            <a:avLst/>
          </a:prstGeom>
          <a:solidFill>
            <a:srgbClr val="DFE6ED"/>
          </a:solidFill>
          <a:ln w="28575">
            <a:noFill/>
          </a:ln>
          <a:effectLst/>
        </p:spPr>
        <p:txBody>
          <a:bodyPr wrap="square" lIns="288000" tIns="252000" rIns="432000" bIns="72000" numCol="1" spcCol="72000" rtlCol="0" anchor="t">
            <a:noAutofit/>
          </a:bodyPr>
          <a:lstStyle>
            <a:defPPr>
              <a:defRPr lang="de-DE"/>
            </a:defPPr>
            <a:lvl2pPr marL="171450" lvl="1" indent="-1714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rgbClr val="3C464B"/>
                </a:solidFill>
              </a:defRPr>
            </a:lvl2pPr>
          </a:lstStyle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Серии:</a:t>
            </a:r>
          </a:p>
          <a:p>
            <a:pPr marL="346075" marR="0" lvl="1" indent="-174625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46-я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: PN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25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, t&lt;1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C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DN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0-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sym typeface="Arial" charset="0"/>
              </a:rPr>
              <a:t>Vmax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 200…11500 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/ч, </a:t>
            </a:r>
          </a:p>
          <a:p>
            <a:pPr marL="346075" marR="0" lvl="1" indent="-174625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879BAA"/>
              </a:buClr>
              <a:buSzTx/>
              <a:buFont typeface="Wingdings" panose="05000000000000000000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sym typeface="Arial" charset="0"/>
              </a:rPr>
              <a:t>43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-я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: PN16, t&lt;120 C, DN50-200, kvs 2,3...280 м3/ч </a:t>
            </a:r>
          </a:p>
          <a:p>
            <a:pPr marL="346075" lvl="1" indent="-174625">
              <a:lnSpc>
                <a:spcPct val="110000"/>
              </a:lnSpc>
              <a:buClr>
                <a:srgbClr val="879BAA"/>
              </a:buCl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53-я: 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PN25, t&lt;120 C, DN50-200, kvs 2,3...280 м3/ч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gray">
          <a:xfrm>
            <a:off x="4019" y="4884535"/>
            <a:ext cx="5904657" cy="1363866"/>
          </a:xfrm>
          <a:prstGeom prst="rect">
            <a:avLst/>
          </a:prstGeom>
          <a:solidFill>
            <a:srgbClr val="DFE6ED">
              <a:alpha val="90000"/>
            </a:srgbClr>
          </a:solidFill>
          <a:ln w="28575">
            <a:noFill/>
          </a:ln>
          <a:effectLst/>
        </p:spPr>
        <p:txBody>
          <a:bodyPr wrap="square" lIns="288000" tIns="252000" rIns="432000" bIns="72000" numCol="1" spcCol="72000" rtlCol="0" anchor="t">
            <a:noAutofit/>
          </a:bodyPr>
          <a:lstStyle>
            <a:defPPr>
              <a:defRPr lang="de-DE"/>
            </a:defPPr>
            <a:lvl2pPr marL="171450" lvl="1" indent="-1714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rgbClr val="3C464B"/>
                </a:solidFill>
              </a:defRPr>
            </a:lvl2pPr>
          </a:lstStyle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Встроенный регулятор перепада давления</a:t>
            </a:r>
          </a:p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Патрубки для измерения давления (опционально)</a:t>
            </a:r>
          </a:p>
          <a:p>
            <a:pPr marL="174625" marR="0" lvl="0" indent="-174625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  <a:sym typeface="Arial" charset="0"/>
              </a:rPr>
              <a:t>Перепад давления до 600кПа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DECDC-B31F-4E4D-B856-23AD7E0E5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993" y="3470156"/>
            <a:ext cx="22860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09015-255E-41FF-B61A-0040F83A3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577" y="3501008"/>
            <a:ext cx="2286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C6199-E3E8-47DF-8A04-A40B29288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3436" y="1231012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48D8C-2139-4A8C-B633-E3655E470A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993" y="110184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81E1C56-277C-4946-8323-2D01FD63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33094"/>
              </p:ext>
            </p:extLst>
          </p:nvPr>
        </p:nvGraphicFramePr>
        <p:xfrm>
          <a:off x="1490663" y="1791477"/>
          <a:ext cx="7776864" cy="22344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72961">
                  <a:extLst>
                    <a:ext uri="{9D8B030D-6E8A-4147-A177-3AD203B41FA5}">
                      <a16:colId xmlns:a16="http://schemas.microsoft.com/office/drawing/2014/main" val="1101267819"/>
                    </a:ext>
                  </a:extLst>
                </a:gridCol>
                <a:gridCol w="1175040">
                  <a:extLst>
                    <a:ext uri="{9D8B030D-6E8A-4147-A177-3AD203B41FA5}">
                      <a16:colId xmlns:a16="http://schemas.microsoft.com/office/drawing/2014/main" val="2696536241"/>
                    </a:ext>
                  </a:extLst>
                </a:gridCol>
                <a:gridCol w="491108">
                  <a:extLst>
                    <a:ext uri="{9D8B030D-6E8A-4147-A177-3AD203B41FA5}">
                      <a16:colId xmlns:a16="http://schemas.microsoft.com/office/drawing/2014/main" val="243521374"/>
                    </a:ext>
                  </a:extLst>
                </a:gridCol>
                <a:gridCol w="661291">
                  <a:extLst>
                    <a:ext uri="{9D8B030D-6E8A-4147-A177-3AD203B41FA5}">
                      <a16:colId xmlns:a16="http://schemas.microsoft.com/office/drawing/2014/main" val="37678661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491679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7728362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49737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1280862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11685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71380850"/>
                    </a:ext>
                  </a:extLst>
                </a:gridCol>
              </a:tblGrid>
              <a:tr h="84844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Клапаны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</a:rPr>
                        <a:t>Приводы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20651"/>
                  </a:ext>
                </a:extLst>
              </a:tr>
              <a:tr h="116395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SAX..P..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SQV..P..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SAV..P..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04651"/>
                  </a:ext>
                </a:extLst>
              </a:tr>
              <a:tr h="290566"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Расход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Артикул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CH" sz="800" b="1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072138"/>
                  </a:ext>
                </a:extLst>
              </a:tr>
              <a:tr h="492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кПа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80605"/>
                  </a:ext>
                </a:extLst>
              </a:tr>
              <a:tr h="290566">
                <a:tc rowSpan="2"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Стандартный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VPF43. 200F210 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973438"/>
                  </a:ext>
                </a:extLst>
              </a:tr>
              <a:tr h="290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VPF53. 200F210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52190"/>
                  </a:ext>
                </a:extLst>
              </a:tr>
              <a:tr h="290566">
                <a:tc rowSpan="2"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Повышенный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VPF43. 200F280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8831"/>
                  </a:ext>
                </a:extLst>
              </a:tr>
              <a:tr h="290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VPF53. 200F280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7644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EF9E026-DEC3-4758-9186-CD5D749A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09592"/>
              </p:ext>
            </p:extLst>
          </p:nvPr>
        </p:nvGraphicFramePr>
        <p:xfrm>
          <a:off x="2612307" y="4437112"/>
          <a:ext cx="6007148" cy="11952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5419">
                  <a:extLst>
                    <a:ext uri="{9D8B030D-6E8A-4147-A177-3AD203B41FA5}">
                      <a16:colId xmlns:a16="http://schemas.microsoft.com/office/drawing/2014/main" val="2205893644"/>
                    </a:ext>
                  </a:extLst>
                </a:gridCol>
                <a:gridCol w="913257">
                  <a:extLst>
                    <a:ext uri="{9D8B030D-6E8A-4147-A177-3AD203B41FA5}">
                      <a16:colId xmlns:a16="http://schemas.microsoft.com/office/drawing/2014/main" val="2814619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2823874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8710686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210973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780836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139595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332048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51272143"/>
                    </a:ext>
                  </a:extLst>
                </a:gridCol>
              </a:tblGrid>
              <a:tr h="117578">
                <a:tc rowSpan="2"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Артикул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Код заказа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 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de-CH" sz="800" b="1" baseline="-250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∆p</a:t>
                      </a:r>
                      <a:r>
                        <a:rPr lang="de-CH" sz="800" baseline="-250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63960"/>
                  </a:ext>
                </a:extLst>
              </a:tr>
              <a:tr h="23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de-CH" sz="800" b="1" baseline="300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de-CH" sz="800" b="1" baseline="300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8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кПа</a:t>
                      </a:r>
                      <a:r>
                        <a:rPr lang="de-CH" sz="800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0594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Стандартный расход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VPF43. 200F210 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S55266-V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148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95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82575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VPF53. 200F210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S55266-V</a:t>
                      </a:r>
                      <a:r>
                        <a:rPr lang="de-CH" sz="800" b="1" dirty="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150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95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103515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Повышенный расход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VPF43. 200F280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S55266-V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149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78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4401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VPF53. 200F280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b="1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S55266-V</a:t>
                      </a:r>
                      <a:r>
                        <a:rPr lang="de-CH" sz="800" b="1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151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280</a:t>
                      </a:r>
                      <a:endParaRPr lang="ru-RU" sz="110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de-CH" sz="800" dirty="0">
                          <a:effectLst/>
                          <a:latin typeface="Siemens Sans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78</a:t>
                      </a:r>
                      <a:endParaRPr lang="ru-RU" sz="1100" dirty="0">
                        <a:effectLst/>
                        <a:latin typeface="Siemens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46269"/>
                  </a:ext>
                </a:extLst>
              </a:tr>
            </a:tbl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A57F0E-8F66-4F2D-8CFB-D1EBE38DA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20687"/>
              </p:ext>
            </p:extLst>
          </p:nvPr>
        </p:nvGraphicFramePr>
        <p:xfrm>
          <a:off x="7439535" y="4446411"/>
          <a:ext cx="2095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6" r:id="rId7" imgW="279279" imgH="215806" progId="Equation.3">
                  <p:embed/>
                </p:oleObj>
              </mc:Choice>
              <mc:Fallback>
                <p:oleObj r:id="rId7" imgW="279279" imgH="215806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F8E9252C-5882-435B-A795-6261D3C3E3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535" y="4446411"/>
                        <a:ext cx="2095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22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37960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ru-RU" noProof="0" dirty="0"/>
              <a:t>Контакты</a:t>
            </a:r>
            <a:endParaRPr lang="en-US" noProof="0" dirty="0"/>
          </a:p>
        </p:txBody>
      </p:sp>
      <p:sp>
        <p:nvSpPr>
          <p:cNvPr id="5" name="cdtTextBox 4 Id5"/>
          <p:cNvSpPr txBox="1"/>
          <p:nvPr>
            <p:custDataLst>
              <p:tags r:id="rId5"/>
            </p:custDataLst>
          </p:nvPr>
        </p:nvSpPr>
        <p:spPr bwMode="gray"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siemens.com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6"/>
            </p:custDataLst>
          </p:nvPr>
        </p:nvSpPr>
        <p:spPr bwMode="gray"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7"/>
            </p:custDataLst>
          </p:nvPr>
        </p:nvSpPr>
        <p:spPr bwMode="gray"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 bwMode="gray">
          <a:xfrm>
            <a:off x="3747850" y="1557337"/>
            <a:ext cx="8450235" cy="4643437"/>
          </a:xfrm>
          <a:solidFill>
            <a:srgbClr val="DFE6ED"/>
          </a:solidFill>
        </p:spPr>
        <p:txBody>
          <a:bodyPr/>
          <a:lstStyle/>
          <a:p>
            <a:endParaRPr lang="en-US" b="1" dirty="0"/>
          </a:p>
          <a:p>
            <a:r>
              <a:rPr lang="ru-RU" b="1" dirty="0"/>
              <a:t>Александр Бондарков</a:t>
            </a:r>
            <a:br>
              <a:rPr lang="en-US" dirty="0"/>
            </a:br>
            <a:endParaRPr lang="ru-RU" dirty="0"/>
          </a:p>
          <a:p>
            <a:r>
              <a:rPr lang="ru-RU" dirty="0"/>
              <a:t>Большая Татарская, 9</a:t>
            </a:r>
            <a:br>
              <a:rPr lang="en-US" dirty="0"/>
            </a:br>
            <a:r>
              <a:rPr lang="ru-RU" dirty="0"/>
              <a:t>Москва</a:t>
            </a:r>
            <a:br>
              <a:rPr lang="en-US" dirty="0"/>
            </a:br>
            <a:r>
              <a:rPr lang="ru-RU" dirty="0"/>
              <a:t>Россия</a:t>
            </a:r>
            <a:endParaRPr lang="en-US" dirty="0"/>
          </a:p>
          <a:p>
            <a:br>
              <a:rPr lang="en-US" dirty="0"/>
            </a:br>
            <a:r>
              <a:rPr lang="ru-RU" dirty="0"/>
              <a:t>Телефон</a:t>
            </a:r>
            <a:r>
              <a:rPr lang="en-US" dirty="0"/>
              <a:t>: +</a:t>
            </a:r>
            <a:r>
              <a:rPr lang="ru-RU" dirty="0"/>
              <a:t>7</a:t>
            </a:r>
            <a:r>
              <a:rPr lang="en-US" dirty="0"/>
              <a:t> </a:t>
            </a:r>
            <a:r>
              <a:rPr lang="ru-RU" dirty="0"/>
              <a:t>916 432 19 69</a:t>
            </a:r>
            <a:endParaRPr lang="en-US" dirty="0"/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>
                <a:hlinkClick r:id="rId13"/>
              </a:rPr>
              <a:t>alexander.bondarkov@siemens.com</a:t>
            </a:r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1050588" y="2509737"/>
            <a:ext cx="2058256" cy="4770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100" b="1" dirty="0" err="1">
                <a:solidFill>
                  <a:schemeClr val="bg1"/>
                </a:solidFill>
                <a:latin typeface="Siemens Slab" pitchFamily="2" charset="0"/>
              </a:rPr>
              <a:t>Climatix</a:t>
            </a:r>
            <a:r>
              <a:rPr lang="en-US" sz="3100" b="1" dirty="0">
                <a:solidFill>
                  <a:schemeClr val="bg1"/>
                </a:solidFill>
                <a:latin typeface="Siemens Slab" pitchFamily="2" charset="0"/>
              </a:rPr>
              <a:t> IC</a:t>
            </a:r>
          </a:p>
        </p:txBody>
      </p:sp>
      <p:sp>
        <p:nvSpPr>
          <p:cNvPr id="14" name="Textfeld 13"/>
          <p:cNvSpPr txBox="1"/>
          <p:nvPr/>
        </p:nvSpPr>
        <p:spPr bwMode="gray">
          <a:xfrm>
            <a:off x="1050588" y="3042837"/>
            <a:ext cx="219034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bg1"/>
                </a:solidFill>
                <a:latin typeface="Siemens Sans" pitchFamily="2" charset="0"/>
              </a:rPr>
              <a:t>the web-based</a:t>
            </a:r>
            <a:br>
              <a:rPr lang="en-US" sz="1500" b="1" dirty="0">
                <a:solidFill>
                  <a:schemeClr val="bg1"/>
                </a:solidFill>
                <a:latin typeface="Siemens Sans" pitchFamily="2" charset="0"/>
              </a:rPr>
            </a:br>
            <a:r>
              <a:rPr lang="en-US" sz="1500" b="1" dirty="0">
                <a:solidFill>
                  <a:schemeClr val="bg1"/>
                </a:solidFill>
                <a:latin typeface="Siemens Sans" pitchFamily="2" charset="0"/>
              </a:rPr>
              <a:t>remote servicing system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51428"/>
            <a:ext cx="3619959" cy="465525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035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012A7-AEFC-4B63-8E98-0C8801626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357" y="1684962"/>
            <a:ext cx="2430586" cy="37634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35905-24A5-43F1-AF03-5F111E801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14" y="1844824"/>
            <a:ext cx="3300975" cy="37568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61A3D6-C5F5-43A8-A703-2A4C5097D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3431" y="1684962"/>
            <a:ext cx="2744084" cy="31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F90E6-3244-42E8-BA29-DFF151E69033}"/>
              </a:ext>
            </a:extLst>
          </p:cNvPr>
          <p:cNvSpPr txBox="1"/>
          <p:nvPr/>
        </p:nvSpPr>
        <p:spPr>
          <a:xfrm>
            <a:off x="727646" y="4319587"/>
            <a:ext cx="46085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Балансир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F5DD4-B9BA-4125-99FF-7DD9F7817D6C}"/>
              </a:ext>
            </a:extLst>
          </p:cNvPr>
          <p:cNvSpPr txBox="1"/>
          <p:nvPr/>
        </p:nvSpPr>
        <p:spPr>
          <a:xfrm>
            <a:off x="8259415" y="1886651"/>
            <a:ext cx="46085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Регулятор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перепада 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давления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F5354-4D81-48E4-83F2-851DDDBBC8DD}"/>
              </a:ext>
            </a:extLst>
          </p:cNvPr>
          <p:cNvSpPr txBox="1"/>
          <p:nvPr/>
        </p:nvSpPr>
        <p:spPr>
          <a:xfrm>
            <a:off x="554559" y="1166814"/>
            <a:ext cx="46085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Регулирующий 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клапан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39679-F09A-49DC-AAD6-ECEB55F388CC}"/>
              </a:ext>
            </a:extLst>
          </p:cNvPr>
          <p:cNvSpPr txBox="1"/>
          <p:nvPr/>
        </p:nvSpPr>
        <p:spPr>
          <a:xfrm>
            <a:off x="4659015" y="2693951"/>
            <a:ext cx="46085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 err="1">
                <a:solidFill>
                  <a:srgbClr val="C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Комбик</a:t>
            </a:r>
            <a:endParaRPr lang="ru-RU" sz="4800" dirty="0">
              <a:solidFill>
                <a:srgbClr val="C0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7AE5561-829E-42A8-B837-A149389B7F64}"/>
              </a:ext>
            </a:extLst>
          </p:cNvPr>
          <p:cNvSpPr/>
          <p:nvPr/>
        </p:nvSpPr>
        <p:spPr bwMode="auto">
          <a:xfrm rot="2235739">
            <a:off x="3377407" y="2276866"/>
            <a:ext cx="1123057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F3AF339D-4095-4AE4-AC27-92B2A04159D4}"/>
              </a:ext>
            </a:extLst>
          </p:cNvPr>
          <p:cNvSpPr/>
          <p:nvPr/>
        </p:nvSpPr>
        <p:spPr bwMode="auto">
          <a:xfrm rot="18804667">
            <a:off x="3566650" y="3682044"/>
            <a:ext cx="1123057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BEAFE807-350C-487E-8B6A-F6439143F5EB}"/>
              </a:ext>
            </a:extLst>
          </p:cNvPr>
          <p:cNvSpPr/>
          <p:nvPr/>
        </p:nvSpPr>
        <p:spPr bwMode="auto">
          <a:xfrm rot="10800000">
            <a:off x="7031388" y="2827116"/>
            <a:ext cx="1123057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46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F2EDE-14F6-4FEC-AB0D-B0264C437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991" y="2281146"/>
            <a:ext cx="5256584" cy="3618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1293-1BF9-4B9F-920F-68F6CCC0B716}"/>
              </a:ext>
            </a:extLst>
          </p:cNvPr>
          <p:cNvSpPr txBox="1"/>
          <p:nvPr/>
        </p:nvSpPr>
        <p:spPr>
          <a:xfrm>
            <a:off x="1562671" y="946173"/>
            <a:ext cx="87444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Регулирующий</a:t>
            </a:r>
            <a:r>
              <a:rPr lang="en-US" sz="48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8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клапан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086AF4-15E3-4246-BDB7-22C8A7032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99" y="1860573"/>
            <a:ext cx="2511770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F2EDE-14F6-4FEC-AB0D-B0264C437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991" y="2281146"/>
            <a:ext cx="5256584" cy="3618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1293-1BF9-4B9F-920F-68F6CCC0B716}"/>
              </a:ext>
            </a:extLst>
          </p:cNvPr>
          <p:cNvSpPr txBox="1"/>
          <p:nvPr/>
        </p:nvSpPr>
        <p:spPr>
          <a:xfrm>
            <a:off x="1562671" y="946173"/>
            <a:ext cx="87444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Балансир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2F027-E28D-4A6E-96E0-7652B194D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98" y="2386173"/>
            <a:ext cx="3630252" cy="30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F4CF8-5AD0-4FE0-B499-33478F16B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35" y="1872816"/>
            <a:ext cx="2777262" cy="40267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F2EDE-14F6-4FEC-AB0D-B0264C437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991" y="2281146"/>
            <a:ext cx="5256584" cy="3618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1293-1BF9-4B9F-920F-68F6CCC0B716}"/>
              </a:ext>
            </a:extLst>
          </p:cNvPr>
          <p:cNvSpPr txBox="1"/>
          <p:nvPr/>
        </p:nvSpPr>
        <p:spPr>
          <a:xfrm>
            <a:off x="1562671" y="946173"/>
            <a:ext cx="87444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Регулятор</a:t>
            </a:r>
            <a:r>
              <a:rPr lang="en-US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перепада</a:t>
            </a:r>
            <a:r>
              <a:rPr lang="en-US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6618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361FC-8A48-4A7A-A9DB-72458B408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695" y="944724"/>
            <a:ext cx="820303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64B2E4-1835-49C9-9121-576774A46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35" y="1180729"/>
            <a:ext cx="10923711" cy="50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7200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Комбиклапаны для систем ОВК</a:t>
            </a:r>
            <a:br>
              <a:rPr lang="ru-RU" dirty="0"/>
            </a:br>
            <a:endParaRPr lang="de-CH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DD9AE3-030D-4633-A315-5511253C4629}"/>
              </a:ext>
            </a:extLst>
          </p:cNvPr>
          <p:cNvSpPr/>
          <p:nvPr/>
        </p:nvSpPr>
        <p:spPr>
          <a:xfrm>
            <a:off x="3049588" y="2828836"/>
            <a:ext cx="60991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https://www.buildingtechnologies.siemens.com/bt/global/en/buildingautomation-hvac/hvac-products/valves-actuators/Documents/acvatix-webfeature/apg-acvatix-en.html#/animation</a:t>
            </a:r>
          </a:p>
        </p:txBody>
      </p:sp>
    </p:spTree>
    <p:extLst>
      <p:ext uri="{BB962C8B-B14F-4D97-AF65-F5344CB8AC3E}">
        <p14:creationId xmlns:p14="http://schemas.microsoft.com/office/powerpoint/2010/main" val="2203052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1"/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4&quot;&gt;&lt;elem m_fUsage=&quot;4.69532790000000060000E+000&quot;&gt;&lt;m_msothmcolidx val=&quot;0&quot;/&gt;&lt;m_rgb r=&quot;ce&quot; g=&quot;0&quot; b=&quot;0&quot;/&gt;&lt;m_ppcolschidx tagver0=&quot;23004&quot; tagname0=&quot;m_ppcolschidxUNRECOGNIZED&quot; val=&quot;0&quot;/&gt;&lt;m_nBrightness val=&quot;0&quot;/&gt;&lt;/elem&gt;&lt;elem m_fUsage=&quot;1.74427780609000020000E+000&quot;&gt;&lt;m_msothmcolidx val=&quot;0&quot;/&gt;&lt;m_rgb r=&quot;53&quot; g=&quot;cd&quot; b=&quot;1&quot;/&gt;&lt;m_ppcolschidx tagver0=&quot;23004&quot; tagname0=&quot;m_ppcolschidxUNRECOGNIZED&quot; val=&quot;0&quot;/&gt;&lt;m_nBrightness val=&quot;0&quot;/&gt;&lt;/elem&gt;&lt;elem m_fUsage=&quot;3.87420489000000150000E-001&quot;&gt;&lt;m_msothmcolidx val=&quot;0&quot;/&gt;&lt;m_rgb r=&quot;e4&quot; g=&quot;ee&quot; b=&quot;26&quot;/&gt;&lt;m_ppcolschidx tagver0=&quot;23004&quot; tagname0=&quot;m_ppcolschidxUNRECOGNIZED&quot; val=&quot;0&quot;/&gt;&lt;m_nBrightness val=&quot;0&quot;/&gt;&lt;/elem&gt;&lt;elem m_fUsage=&quot;3.48678440100000150000E-001&quot;&gt;&lt;m_msothmcolidx val=&quot;0&quot;/&gt;&lt;m_rgb r=&quot;f4&quot; g=&quot;fd&quot; b=&quot;57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  <p:tag name="SIEMENSSHAPE" val="Copyrigh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SIEMENSSHAPE" val="Da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  <p:tag name="SIEMENSSHAPE" val="Divis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  <p:tag name="SIEMENSSHAPE" val="Copy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SIEMENSSHAPE" val="Da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  <p:tag name="SIEMENSSHAPE" val="Divis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  <p:tag name="SIEMENSSHAPE" val="Copyrigh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SIEMENSSHAPE" val="Da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  <p:tag name="SIEMENSSHAPE" val="Divis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H3sdBbE.hQDZtn9jv5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U_kurz_16x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name="DE_PPT_Vorlage_16_9_v7.potx" id="{CBB0ECE0-BFB1-4F85-82CF-5834D5AB45EE}" vid="{C6AF54A1-492E-433A-BEEB-CE4C2397985F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(small)</Name>
  <PpLayout>16</PpLayout>
  <Index>11</Index>
</p4ppTags>
</file>

<file path=customXml/item10.xml><?xml version="1.0" encoding="utf-8"?>
<p4ppTags/>
</file>

<file path=customXml/item11.xml><?xml version="1.0" encoding="utf-8"?>
<p4ppTags>
  <Name>One object (small) + Navigation</Name>
  <PpLayout>32</PpLayout>
  <Index>18</Index>
</p4ppTags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E01F5CCFD6BE459F0785B0315583B3" ma:contentTypeVersion="1" ma:contentTypeDescription="Ein neues Dokument erstellen." ma:contentTypeScope="" ma:versionID="78b8d517431e1234d13a85cbed12264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13.xml><?xml version="1.0" encoding="utf-8"?>
<p4ppTags>
  <Name>Four objects + Navigation</Name>
  <PpLayout>32</PpLayout>
  <Index>22</Index>
</p4ppTags>
</file>

<file path=customXml/item14.xml><?xml version="1.0" encoding="utf-8"?>
<p4ppTags>
  <Name>Four objects</Name>
  <PpLayout>24</PpLayout>
  <Index>15</Index>
</p4ppTags>
</file>

<file path=customXml/item15.xml><?xml version="1.0" encoding="utf-8"?>
<p4ppTags>
  <Name>Two rows + Navigation</Name>
  <PpLayout>32</PpLayout>
  <Index>21</Index>
</p4ppTags>
</file>

<file path=customXml/item16.xml><?xml version="1.0" encoding="utf-8"?>
<p4ppTags>
  <Name>Two columns</Name>
  <PpLayout>29</PpLayout>
  <Index>12</Index>
</p4ppTags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p4ppTags>
  <Name>Free Content</Name>
  <PpLayout>11</PpLayout>
  <Index>9</Index>
</p4ppTags>
</file>

<file path=customXml/item19.xml><?xml version="1.0" encoding="utf-8"?>
<p4ppTags>
  <Name>Three columns + Navigation</Name>
  <PpLayout>32</PpLayout>
  <Index>20</Index>
</p4ppTags>
</file>

<file path=customXml/item2.xml><?xml version="1.0" encoding="utf-8"?>
<p4ppTags>
  <Name>Two rows</Name>
  <PpLayout>32</PpLayout>
  <Index>13</Index>
</p4ppTag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p4ppTags>
  <Name>Free Content + Navigation</Name>
  <PpLayout>32</PpLayout>
  <Index>16</Index>
</p4ppTags>
</file>

<file path=customXml/item5.xml><?xml version="1.0" encoding="utf-8"?>
<p4ppTags>
  <Name>One object (large) + Navigation</Name>
  <PpLayout>32</PpLayout>
  <Index>17</Index>
</p4ppTags>
</file>

<file path=customXml/item6.xml><?xml version="1.0" encoding="utf-8"?>
<p4ppTags>
  <Name>One object (large)</Name>
  <PpLayout>16</PpLayout>
  <Index>10</Index>
</p4ppTags>
</file>

<file path=customXml/item7.xml><?xml version="1.0" encoding="utf-8"?>
<p4ppTags>
  <Name>Two columns + Navigation</Name>
  <PpLayout>32</PpLayout>
  <Index>19</Index>
</p4ppTags>
</file>

<file path=customXml/item8.xml><?xml version="1.0" encoding="utf-8"?>
<p4ppTags>
  <Name>Three columns</Name>
  <PpLayout>32</PpLayout>
  <Index>14</Index>
</p4ppTags>
</file>

<file path=customXml/item9.xml><?xml version="1.0" encoding="utf-8"?>
<p4ppTags>
  <Name>Text + Index</Name>
  <PpLayout>32</PpLayout>
  <Index>8</Index>
</p4ppTags>
</file>

<file path=customXml/itemProps1.xml><?xml version="1.0" encoding="utf-8"?>
<ds:datastoreItem xmlns:ds="http://schemas.openxmlformats.org/officeDocument/2006/customXml" ds:itemID="{BF3662F6-DDF2-4844-9133-D0C37BABC941}">
  <ds:schemaRefs/>
</ds:datastoreItem>
</file>

<file path=customXml/itemProps10.xml><?xml version="1.0" encoding="utf-8"?>
<ds:datastoreItem xmlns:ds="http://schemas.openxmlformats.org/officeDocument/2006/customXml" ds:itemID="{572FBA73-6DBF-45DA-8282-9342320CFAB0}">
  <ds:schemaRefs/>
</ds:datastoreItem>
</file>

<file path=customXml/itemProps11.xml><?xml version="1.0" encoding="utf-8"?>
<ds:datastoreItem xmlns:ds="http://schemas.openxmlformats.org/officeDocument/2006/customXml" ds:itemID="{D9FE249F-833E-4CF0-BECB-552D01D7DC9E}">
  <ds:schemaRefs/>
</ds:datastoreItem>
</file>

<file path=customXml/itemProps12.xml><?xml version="1.0" encoding="utf-8"?>
<ds:datastoreItem xmlns:ds="http://schemas.openxmlformats.org/officeDocument/2006/customXml" ds:itemID="{D319D620-16B4-4AAF-B694-37D221ACE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13.xml><?xml version="1.0" encoding="utf-8"?>
<ds:datastoreItem xmlns:ds="http://schemas.openxmlformats.org/officeDocument/2006/customXml" ds:itemID="{EAB520BC-C6EC-457E-8AB5-55DB67C86858}">
  <ds:schemaRefs/>
</ds:datastoreItem>
</file>

<file path=customXml/itemProps14.xml><?xml version="1.0" encoding="utf-8"?>
<ds:datastoreItem xmlns:ds="http://schemas.openxmlformats.org/officeDocument/2006/customXml" ds:itemID="{C8DFF0A9-065D-4631-A37A-D050EFFFFF9B}">
  <ds:schemaRefs/>
</ds:datastoreItem>
</file>

<file path=customXml/itemProps15.xml><?xml version="1.0" encoding="utf-8"?>
<ds:datastoreItem xmlns:ds="http://schemas.openxmlformats.org/officeDocument/2006/customXml" ds:itemID="{6C79E4F8-DCFB-483C-880A-AEEC6AAFC838}">
  <ds:schemaRefs/>
</ds:datastoreItem>
</file>

<file path=customXml/itemProps16.xml><?xml version="1.0" encoding="utf-8"?>
<ds:datastoreItem xmlns:ds="http://schemas.openxmlformats.org/officeDocument/2006/customXml" ds:itemID="{4DA448D3-02E5-45DA-9CDC-93316ECE72C6}">
  <ds:schemaRefs/>
</ds:datastoreItem>
</file>

<file path=customXml/itemProps17.xml><?xml version="1.0" encoding="utf-8"?>
<ds:datastoreItem xmlns:ds="http://schemas.openxmlformats.org/officeDocument/2006/customXml" ds:itemID="{3C5F84E5-C80C-48C6-A21E-BD71E64620A1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55EA35FF-FB51-44A0-AD81-189E385EA934}">
  <ds:schemaRefs/>
</ds:datastoreItem>
</file>

<file path=customXml/itemProps19.xml><?xml version="1.0" encoding="utf-8"?>
<ds:datastoreItem xmlns:ds="http://schemas.openxmlformats.org/officeDocument/2006/customXml" ds:itemID="{85D77EE6-52B7-48BE-9EDB-748F1EBB53DE}">
  <ds:schemaRefs/>
</ds:datastoreItem>
</file>

<file path=customXml/itemProps2.xml><?xml version="1.0" encoding="utf-8"?>
<ds:datastoreItem xmlns:ds="http://schemas.openxmlformats.org/officeDocument/2006/customXml" ds:itemID="{EA83A4AA-322F-499C-9C45-00101FC6BD4B}">
  <ds:schemaRefs/>
</ds:datastoreItem>
</file>

<file path=customXml/itemProps3.xml><?xml version="1.0" encoding="utf-8"?>
<ds:datastoreItem xmlns:ds="http://schemas.openxmlformats.org/officeDocument/2006/customXml" ds:itemID="{A5DAA806-13C7-48BB-92D3-CFA28F4FE41F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7CC5F709-E74B-4E5F-A728-923D5062EBEF}">
  <ds:schemaRefs/>
</ds:datastoreItem>
</file>

<file path=customXml/itemProps5.xml><?xml version="1.0" encoding="utf-8"?>
<ds:datastoreItem xmlns:ds="http://schemas.openxmlformats.org/officeDocument/2006/customXml" ds:itemID="{B27F640E-84DF-4F97-BC70-D045F1E6594F}">
  <ds:schemaRefs/>
</ds:datastoreItem>
</file>

<file path=customXml/itemProps6.xml><?xml version="1.0" encoding="utf-8"?>
<ds:datastoreItem xmlns:ds="http://schemas.openxmlformats.org/officeDocument/2006/customXml" ds:itemID="{9EB793AA-B917-4245-905F-8BF82FA35822}">
  <ds:schemaRefs/>
</ds:datastoreItem>
</file>

<file path=customXml/itemProps7.xml><?xml version="1.0" encoding="utf-8"?>
<ds:datastoreItem xmlns:ds="http://schemas.openxmlformats.org/officeDocument/2006/customXml" ds:itemID="{D7BABA95-BFFE-422B-8591-3271669EEA88}">
  <ds:schemaRefs/>
</ds:datastoreItem>
</file>

<file path=customXml/itemProps8.xml><?xml version="1.0" encoding="utf-8"?>
<ds:datastoreItem xmlns:ds="http://schemas.openxmlformats.org/officeDocument/2006/customXml" ds:itemID="{A79C607F-0D72-469B-BDF2-2FB3019DA2F7}">
  <ds:schemaRefs/>
</ds:datastoreItem>
</file>

<file path=customXml/itemProps9.xml><?xml version="1.0" encoding="utf-8"?>
<ds:datastoreItem xmlns:ds="http://schemas.openxmlformats.org/officeDocument/2006/customXml" ds:itemID="{D151E7BC-A192-48A4-9817-46EA54BD8A4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DEU_kurz_16x9</Template>
  <TotalTime>1343</TotalTime>
  <Words>455</Words>
  <Application>Microsoft Office PowerPoint</Application>
  <PresentationFormat>Произвольный</PresentationFormat>
  <Paragraphs>207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Siemens Sans</vt:lpstr>
      <vt:lpstr>Siemens Slab</vt:lpstr>
      <vt:lpstr>Times New Roman</vt:lpstr>
      <vt:lpstr>Wingdings</vt:lpstr>
      <vt:lpstr>DEU_kurz_16x9</vt:lpstr>
      <vt:lpstr>think-cell Slide</vt:lpstr>
      <vt:lpstr>Equation.3</vt:lpstr>
      <vt:lpstr>Комбиклапаны Acvatix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</vt:lpstr>
      <vt:lpstr>Комбиклапаны для систем ОВК 2 линейки фланцевые и резьбовые</vt:lpstr>
      <vt:lpstr>Комбиклапаны для систем ОВК </vt:lpstr>
      <vt:lpstr>Контакты</vt:lpstr>
    </vt:vector>
  </TitlesOfParts>
  <Company>Siemens Schweiz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Arial Bold, 44 pt Subhead, Arial Regular, 22 pt Smart-Panel-Breite frei wählbar</dc:title>
  <dc:creator>Autor</dc:creator>
  <cp:keywords>C_Unrestricted</cp:keywords>
  <cp:lastModifiedBy>Bondarkov, Alexander (RC-RU SI BP TECH)</cp:lastModifiedBy>
  <cp:revision>675</cp:revision>
  <cp:lastPrinted>2017-03-27T08:29:13Z</cp:lastPrinted>
  <dcterms:created xsi:type="dcterms:W3CDTF">2017-05-02T09:39:16Z</dcterms:created>
  <dcterms:modified xsi:type="dcterms:W3CDTF">2019-08-02T11:37:07Z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_NewReviewCycle">
    <vt:lpwstr/>
  </property>
  <property fmtid="{D5CDD505-2E9C-101B-9397-08002B2CF9AE}" pid="7" name="_AdHocReviewCycleID">
    <vt:i4>73580374</vt:i4>
  </property>
  <property fmtid="{D5CDD505-2E9C-101B-9397-08002B2CF9AE}" pid="8" name="_EmailSubject">
    <vt:lpwstr>Презентация Siemens и цены на контроллеры</vt:lpwstr>
  </property>
  <property fmtid="{D5CDD505-2E9C-101B-9397-08002B2CF9AE}" pid="9" name="_AuthorEmail">
    <vt:lpwstr>alexander.nevrovskiy@siemens.com</vt:lpwstr>
  </property>
  <property fmtid="{D5CDD505-2E9C-101B-9397-08002B2CF9AE}" pid="10" name="_AuthorEmailDisplayName">
    <vt:lpwstr>Nevrovskiy, Alexander (RC-RU SI BP)</vt:lpwstr>
  </property>
  <property fmtid="{D5CDD505-2E9C-101B-9397-08002B2CF9AE}" pid="11" name="Document Confidentiality">
    <vt:lpwstr>Unrestricted</vt:lpwstr>
  </property>
  <property fmtid="{D5CDD505-2E9C-101B-9397-08002B2CF9AE}" pid="12" name="sodocoClasLang">
    <vt:lpwstr>Unrestricted</vt:lpwstr>
  </property>
  <property fmtid="{D5CDD505-2E9C-101B-9397-08002B2CF9AE}" pid="13" name="sodocoClasLangId">
    <vt:i4>0</vt:i4>
  </property>
  <property fmtid="{D5CDD505-2E9C-101B-9397-08002B2CF9AE}" pid="14" name="sodocoClasId">
    <vt:i4>0</vt:i4>
  </property>
</Properties>
</file>